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60" r:id="rId5"/>
    <p:sldId id="261" r:id="rId6"/>
    <p:sldId id="267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90626" y="1346947"/>
            <a:ext cx="7667244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0626" y="4282763"/>
            <a:ext cx="7667244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90626" y="1484779"/>
            <a:ext cx="7667244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47522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66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599A7-B4E0-45AF-800B-828C09F3FD63}" type="datetimeFigureOut">
              <a:rPr lang="en-CA" smtClean="0"/>
              <a:t>2016-11-21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ABF18075-C048-494E-B660-64D84519A2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270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599A7-B4E0-45AF-800B-828C09F3FD63}" type="datetimeFigureOut">
              <a:rPr lang="en-CA" smtClean="0"/>
              <a:t>2016-11-21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8075-C048-494E-B660-64D84519A2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7683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599A7-B4E0-45AF-800B-828C09F3FD63}" type="datetimeFigureOut">
              <a:rPr lang="en-CA" smtClean="0"/>
              <a:t>2016-11-21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8075-C048-494E-B660-64D84519A2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5763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599A7-B4E0-45AF-800B-828C09F3FD63}" type="datetimeFigureOut">
              <a:rPr lang="en-CA" smtClean="0"/>
              <a:t>2016-11-21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8075-C048-494E-B660-64D84519A2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2187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6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/>
          <a:p>
            <a:fld id="{632599A7-B4E0-45AF-800B-828C09F3FD63}" type="datetimeFigureOut">
              <a:rPr lang="en-CA" smtClean="0"/>
              <a:t>2016-11-21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7031" y="6272785"/>
            <a:ext cx="4745736" cy="365125"/>
          </a:xfrm>
        </p:spPr>
        <p:txBody>
          <a:bodyPr/>
          <a:lstStyle/>
          <a:p>
            <a:endParaRPr lang="en-CA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ABF18075-C048-494E-B660-64D84519A2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9669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599A7-B4E0-45AF-800B-828C09F3FD63}" type="datetimeFigureOut">
              <a:rPr lang="en-CA" smtClean="0"/>
              <a:t>2016-11-21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8075-C048-494E-B660-64D84519A2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2384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599A7-B4E0-45AF-800B-828C09F3FD63}" type="datetimeFigureOut">
              <a:rPr lang="en-CA" smtClean="0"/>
              <a:t>2016-11-21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8075-C048-494E-B660-64D84519A2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3217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599A7-B4E0-45AF-800B-828C09F3FD63}" type="datetimeFigureOut">
              <a:rPr lang="en-CA" smtClean="0"/>
              <a:t>2016-11-21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8075-C048-494E-B660-64D84519A2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0824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599A7-B4E0-45AF-800B-828C09F3FD63}" type="datetimeFigureOut">
              <a:rPr lang="en-CA" smtClean="0"/>
              <a:t>2016-11-21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8075-C048-494E-B660-64D84519A2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0300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599A7-B4E0-45AF-800B-828C09F3FD63}" type="datetimeFigureOut">
              <a:rPr lang="en-CA" smtClean="0"/>
              <a:t>2016-11-21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8075-C048-494E-B660-64D84519A2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2116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632599A7-B4E0-45AF-800B-828C09F3FD63}" type="datetimeFigureOut">
              <a:rPr lang="en-CA" smtClean="0"/>
              <a:t>2016-11-21</a:t>
            </a:fld>
            <a:endParaRPr lang="en-CA"/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8075-C048-494E-B660-64D84519A2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787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632599A7-B4E0-45AF-800B-828C09F3FD63}" type="datetimeFigureOut">
              <a:rPr lang="en-CA" smtClean="0"/>
              <a:t>2016-11-21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j-lt"/>
              </a:defRPr>
            </a:lvl1pPr>
          </a:lstStyle>
          <a:p>
            <a:fld id="{ABF18075-C048-494E-B660-64D84519A2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5758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Factoring Quadratics:</a:t>
            </a:r>
            <a:br>
              <a:rPr lang="en-CA" dirty="0"/>
            </a:br>
            <a:r>
              <a:rPr lang="en-CA" dirty="0"/>
              <a:t>ax</a:t>
            </a:r>
            <a:r>
              <a:rPr lang="en-CA" baseline="30000" dirty="0"/>
              <a:t>2</a:t>
            </a:r>
            <a:r>
              <a:rPr lang="en-CA" dirty="0"/>
              <a:t> + </a:t>
            </a:r>
            <a:r>
              <a:rPr lang="en-CA" dirty="0" err="1"/>
              <a:t>bx</a:t>
            </a:r>
            <a:r>
              <a:rPr lang="en-CA" dirty="0"/>
              <a:t> + 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Learning Goal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Factor quadratic expressions of the form ax</a:t>
            </a:r>
            <a:r>
              <a:rPr lang="en-CA" baseline="30000" dirty="0"/>
              <a:t>2</a:t>
            </a:r>
            <a:r>
              <a:rPr lang="en-CA" dirty="0"/>
              <a:t> + </a:t>
            </a:r>
            <a:r>
              <a:rPr lang="en-CA" dirty="0" err="1"/>
              <a:t>bx</a:t>
            </a:r>
            <a:r>
              <a:rPr lang="en-CA" dirty="0"/>
              <a:t> + c, where a </a:t>
            </a:r>
            <a:r>
              <a:rPr lang="en-CA" dirty="0">
                <a:ea typeface="Cambria Math"/>
              </a:rPr>
              <a:t>≠ 1.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Minds on 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Remember expanding?</a:t>
            </a:r>
          </a:p>
          <a:p>
            <a:pPr lvl="1">
              <a:buNone/>
            </a:pPr>
            <a:r>
              <a:rPr lang="en-CA" dirty="0"/>
              <a:t>	</a:t>
            </a:r>
          </a:p>
          <a:p>
            <a:pPr lvl="1">
              <a:buNone/>
            </a:pPr>
            <a:r>
              <a:rPr lang="en-CA" dirty="0"/>
              <a:t>	(2x – 3)(4x + 5)</a:t>
            </a:r>
          </a:p>
          <a:p>
            <a:pPr lvl="1">
              <a:buNone/>
            </a:pPr>
            <a:endParaRPr lang="en-CA" dirty="0"/>
          </a:p>
          <a:p>
            <a:pPr lvl="1">
              <a:buNone/>
            </a:pPr>
            <a:r>
              <a:rPr lang="en-CA" dirty="0"/>
              <a:t>=	8x</a:t>
            </a:r>
            <a:r>
              <a:rPr lang="en-CA" baseline="30000" dirty="0"/>
              <a:t>2</a:t>
            </a:r>
            <a:r>
              <a:rPr lang="en-CA" dirty="0"/>
              <a:t> + 10x – 12x – 15</a:t>
            </a:r>
          </a:p>
          <a:p>
            <a:pPr lvl="1">
              <a:buNone/>
            </a:pPr>
            <a:endParaRPr lang="en-CA" dirty="0"/>
          </a:p>
          <a:p>
            <a:pPr lvl="1">
              <a:buNone/>
            </a:pPr>
            <a:r>
              <a:rPr lang="en-CA" dirty="0"/>
              <a:t>= 8x</a:t>
            </a:r>
            <a:r>
              <a:rPr lang="en-CA" baseline="30000" dirty="0"/>
              <a:t>2</a:t>
            </a:r>
            <a:r>
              <a:rPr lang="en-CA" dirty="0"/>
              <a:t>       – 2x        – 15</a:t>
            </a:r>
          </a:p>
          <a:p>
            <a:pPr lvl="1">
              <a:buNone/>
            </a:pPr>
            <a:endParaRPr lang="en-CA" dirty="0"/>
          </a:p>
          <a:p>
            <a:pPr lvl="1">
              <a:buNone/>
            </a:pPr>
            <a:r>
              <a:rPr lang="en-CA" dirty="0"/>
              <a:t>Look for patterns!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Try something more algebraic...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Decomposition</a:t>
            </a:r>
          </a:p>
          <a:p>
            <a:pPr lvl="1"/>
            <a:r>
              <a:rPr lang="en-CA" dirty="0"/>
              <a:t>Factor 3x</a:t>
            </a:r>
            <a:r>
              <a:rPr lang="en-CA" baseline="30000" dirty="0"/>
              <a:t>2</a:t>
            </a:r>
            <a:r>
              <a:rPr lang="en-CA" dirty="0"/>
              <a:t> + 11x + 6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04048" y="2093976"/>
            <a:ext cx="3024336" cy="34163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CA" b="1" u="sng" dirty="0">
                <a:latin typeface="Comic Sans MS" pitchFamily="66" charset="0"/>
              </a:rPr>
              <a:t>STEPS:</a:t>
            </a:r>
          </a:p>
          <a:p>
            <a:pPr marL="342900" indent="-342900">
              <a:buAutoNum type="arabicPeriod"/>
            </a:pPr>
            <a:r>
              <a:rPr lang="en-CA" dirty="0">
                <a:latin typeface="Comic Sans MS" pitchFamily="66" charset="0"/>
              </a:rPr>
              <a:t>Find the product of a and c.</a:t>
            </a:r>
          </a:p>
          <a:p>
            <a:pPr marL="342900" indent="-342900">
              <a:buAutoNum type="arabicPeriod"/>
            </a:pPr>
            <a:r>
              <a:rPr lang="en-CA" dirty="0">
                <a:latin typeface="Comic Sans MS" pitchFamily="66" charset="0"/>
              </a:rPr>
              <a:t>Use the product of a and c and the sum b to find the magic numbers.</a:t>
            </a:r>
          </a:p>
          <a:p>
            <a:pPr marL="342900" indent="-342900">
              <a:buAutoNum type="arabicPeriod"/>
            </a:pPr>
            <a:r>
              <a:rPr lang="en-CA" dirty="0">
                <a:latin typeface="Comic Sans MS" pitchFamily="66" charset="0"/>
              </a:rPr>
              <a:t>Rewrite the x-term as the sum of the magic numbers.</a:t>
            </a:r>
          </a:p>
          <a:p>
            <a:pPr marL="342900" indent="-342900">
              <a:buAutoNum type="arabicPeriod"/>
            </a:pPr>
            <a:r>
              <a:rPr lang="en-CA" dirty="0">
                <a:latin typeface="Comic Sans MS" pitchFamily="66" charset="0"/>
              </a:rPr>
              <a:t>Factor by parts.</a:t>
            </a:r>
          </a:p>
          <a:p>
            <a:pPr marL="342900" indent="-342900">
              <a:buAutoNum type="arabicPeriod"/>
            </a:pPr>
            <a:r>
              <a:rPr lang="en-CA" dirty="0">
                <a:latin typeface="Comic Sans MS" pitchFamily="66" charset="0"/>
              </a:rPr>
              <a:t>Common factor.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about guessing?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Trial and error</a:t>
            </a:r>
          </a:p>
          <a:p>
            <a:pPr lvl="1"/>
            <a:r>
              <a:rPr lang="en-CA" dirty="0"/>
              <a:t>Factor 3x</a:t>
            </a:r>
            <a:r>
              <a:rPr lang="en-CA" baseline="30000" dirty="0"/>
              <a:t>2</a:t>
            </a:r>
            <a:r>
              <a:rPr lang="en-CA" dirty="0"/>
              <a:t> + 11x + 6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96136" y="2107627"/>
            <a:ext cx="2520280" cy="452431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CA" b="1" u="sng" dirty="0">
                <a:latin typeface="Comic Sans MS" pitchFamily="66" charset="0"/>
              </a:rPr>
              <a:t>STEPS:</a:t>
            </a:r>
          </a:p>
          <a:p>
            <a:pPr marL="342900" indent="-342900">
              <a:buAutoNum type="arabicPeriod"/>
            </a:pPr>
            <a:r>
              <a:rPr lang="en-CA" dirty="0">
                <a:latin typeface="Comic Sans MS" pitchFamily="66" charset="0"/>
              </a:rPr>
              <a:t>Find all the factors of a.</a:t>
            </a:r>
          </a:p>
          <a:p>
            <a:pPr marL="342900" indent="-342900">
              <a:buAutoNum type="arabicPeriod"/>
            </a:pPr>
            <a:r>
              <a:rPr lang="en-CA" dirty="0">
                <a:latin typeface="Comic Sans MS" pitchFamily="66" charset="0"/>
              </a:rPr>
              <a:t>Find all the factors of c.</a:t>
            </a:r>
          </a:p>
          <a:p>
            <a:pPr marL="342900" indent="-342900">
              <a:buAutoNum type="arabicPeriod"/>
            </a:pPr>
            <a:r>
              <a:rPr lang="en-CA" dirty="0">
                <a:latin typeface="Comic Sans MS" pitchFamily="66" charset="0"/>
              </a:rPr>
              <a:t>Use a chart to cross-multiply the factors.</a:t>
            </a:r>
          </a:p>
          <a:p>
            <a:pPr marL="342900" indent="-342900">
              <a:buAutoNum type="arabicPeriod"/>
            </a:pPr>
            <a:r>
              <a:rPr lang="en-CA" dirty="0">
                <a:latin typeface="Comic Sans MS" pitchFamily="66" charset="0"/>
              </a:rPr>
              <a:t>Find the sum of these products.</a:t>
            </a:r>
          </a:p>
          <a:p>
            <a:pPr marL="342900" indent="-342900">
              <a:buAutoNum type="arabicPeriod"/>
            </a:pPr>
            <a:r>
              <a:rPr lang="en-CA" dirty="0">
                <a:latin typeface="Comic Sans MS" pitchFamily="66" charset="0"/>
              </a:rPr>
              <a:t>Check this sum with the sum b.</a:t>
            </a:r>
          </a:p>
          <a:p>
            <a:pPr marL="342900" indent="-342900">
              <a:buAutoNum type="arabicPeriod"/>
            </a:pPr>
            <a:r>
              <a:rPr lang="en-CA" dirty="0">
                <a:latin typeface="Comic Sans MS" pitchFamily="66" charset="0"/>
              </a:rPr>
              <a:t>When you find a match, write these factors in the brackets.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Big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ea typeface="Cambria Math"/>
              </a:rPr>
              <a:t>You can use the following strategies to factor:</a:t>
            </a:r>
          </a:p>
          <a:p>
            <a:pPr marL="274320" lvl="1" indent="0">
              <a:buNone/>
            </a:pPr>
            <a:endParaRPr lang="en-CA" dirty="0">
              <a:ea typeface="Cambria Math"/>
            </a:endParaRPr>
          </a:p>
          <a:p>
            <a:pPr lvl="1"/>
            <a:r>
              <a:rPr lang="en-CA" dirty="0">
                <a:ea typeface="Cambria Math"/>
              </a:rPr>
              <a:t>Decomposition</a:t>
            </a:r>
          </a:p>
          <a:p>
            <a:pPr lvl="1"/>
            <a:r>
              <a:rPr lang="en-CA" dirty="0">
                <a:ea typeface="Cambria Math"/>
              </a:rPr>
              <a:t>Trial and error</a:t>
            </a:r>
          </a:p>
          <a:p>
            <a:pPr marL="274320" lvl="1" indent="0">
              <a:buNone/>
            </a:pPr>
            <a:endParaRPr lang="en-CA" dirty="0"/>
          </a:p>
          <a:p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Factor the following using a method of your choice.</a:t>
            </a:r>
          </a:p>
          <a:p>
            <a:pPr lvl="1"/>
            <a:r>
              <a:rPr lang="en-CA" dirty="0"/>
              <a:t>4x</a:t>
            </a:r>
            <a:r>
              <a:rPr lang="en-CA" baseline="30000" dirty="0"/>
              <a:t>2</a:t>
            </a:r>
            <a:r>
              <a:rPr lang="en-CA" dirty="0"/>
              <a:t> – 8x – 5 		6x</a:t>
            </a:r>
            <a:r>
              <a:rPr lang="en-CA" baseline="30000" dirty="0"/>
              <a:t>2</a:t>
            </a:r>
            <a:r>
              <a:rPr lang="en-CA" dirty="0"/>
              <a:t> + 7x – 3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Consolidation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Think, pair, and share</a:t>
            </a:r>
          </a:p>
          <a:p>
            <a:pPr lvl="1"/>
            <a:r>
              <a:rPr lang="en-CA" dirty="0"/>
              <a:t>Take a minute to talk to your elbow partner about which method you think you will use to factor these more difficult trinomials and why that is your choice.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Reinforcement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Read page 221 (examples 3 and 4) and page 222 Key Ideas and Need </a:t>
            </a:r>
            <a:r>
              <a:rPr lang="en-CA"/>
              <a:t>to Know</a:t>
            </a:r>
            <a:endParaRPr lang="en-CA" dirty="0"/>
          </a:p>
          <a:p>
            <a:r>
              <a:rPr lang="en-CA" dirty="0"/>
              <a:t>Pages 223 – 224</a:t>
            </a:r>
          </a:p>
          <a:p>
            <a:r>
              <a:rPr lang="en-CA" dirty="0"/>
              <a:t>#3 – 7, 9, 15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67</TotalTime>
  <Words>249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Bookman Old Style</vt:lpstr>
      <vt:lpstr>Cambria Math</vt:lpstr>
      <vt:lpstr>Century Gothic</vt:lpstr>
      <vt:lpstr>Comic Sans MS</vt:lpstr>
      <vt:lpstr>Wingdings</vt:lpstr>
      <vt:lpstr>Wood Type</vt:lpstr>
      <vt:lpstr>Factoring Quadratics: ax2 + bx + c</vt:lpstr>
      <vt:lpstr>Learning Goal</vt:lpstr>
      <vt:lpstr>Minds on ...</vt:lpstr>
      <vt:lpstr>Try something more algebraic...</vt:lpstr>
      <vt:lpstr>What about guessing?</vt:lpstr>
      <vt:lpstr>Big Ideas</vt:lpstr>
      <vt:lpstr>Examples</vt:lpstr>
      <vt:lpstr>Consolidation</vt:lpstr>
      <vt:lpstr>Reinforcement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Factoring Quadratics: ax2 + bx + c</dc:title>
  <dc:creator>Jennifer Gagnier</dc:creator>
  <cp:lastModifiedBy>Brian</cp:lastModifiedBy>
  <cp:revision>5</cp:revision>
  <dcterms:created xsi:type="dcterms:W3CDTF">2014-11-12T01:24:06Z</dcterms:created>
  <dcterms:modified xsi:type="dcterms:W3CDTF">2016-11-21T18:35:44Z</dcterms:modified>
</cp:coreProperties>
</file>